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0" r:id="rId4"/>
    <p:sldId id="259" r:id="rId5"/>
    <p:sldId id="256" r:id="rId6"/>
    <p:sldId id="257" r:id="rId7"/>
    <p:sldId id="258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AC58-CE3D-4FEA-B022-FF47942CFC4D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E45-A604-4A75-B138-A6867641C096}" type="slidenum">
              <a:rPr lang="en-US" smtClean="0"/>
              <a:t>‹#›</a:t>
            </a:fld>
            <a:endParaRPr lang="en-US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4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0" y="6098964"/>
            <a:ext cx="114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  <a:latin typeface="Arial Black" panose="020B0A04020102020204" pitchFamily="34" charset="0"/>
              </a:rPr>
              <a:t>Atiko</a:t>
            </a:r>
            <a:endParaRPr lang="en-US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4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AC58-CE3D-4FEA-B022-FF47942CFC4D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E45-A604-4A75-B138-A686764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6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AC58-CE3D-4FEA-B022-FF47942CFC4D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E45-A604-4A75-B138-A686764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AC58-CE3D-4FEA-B022-FF47942CFC4D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E45-A604-4A75-B138-A686764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0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AC58-CE3D-4FEA-B022-FF47942CFC4D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E45-A604-4A75-B138-A686764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7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AC58-CE3D-4FEA-B022-FF47942CFC4D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E45-A604-4A75-B138-A686764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AC58-CE3D-4FEA-B022-FF47942CFC4D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E45-A604-4A75-B138-A686764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3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AC58-CE3D-4FEA-B022-FF47942CFC4D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E45-A604-4A75-B138-A686764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8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AC58-CE3D-4FEA-B022-FF47942CFC4D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E45-A604-4A75-B138-A686764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6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AC58-CE3D-4FEA-B022-FF47942CFC4D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E45-A604-4A75-B138-A686764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AC58-CE3D-4FEA-B022-FF47942CFC4D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A8E45-A604-4A75-B138-A686764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6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AAC58-CE3D-4FEA-B022-FF47942CFC4D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A8E45-A604-4A75-B138-A686764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9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ispendik.surabaya.go.id/website/index.php?option=com_content&amp;view=article&amp;id=8354:guru-smpn-17-surabaya-terpilih-sebagai-duta-rumah-belajar&amp;catid=2&amp;Itemid=10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umber.belajar.kemdikbud.go.id/#!/Content/Home/Details/c8136f67f53d4addab7f42af2ca045b8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68" y="0"/>
            <a:ext cx="5143500" cy="6400800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8761379" y="73687"/>
            <a:ext cx="3177540" cy="71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59" y="-33239"/>
            <a:ext cx="2215901" cy="72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8" y="109095"/>
            <a:ext cx="1161723" cy="77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4085844"/>
            <a:ext cx="11101070" cy="2258695"/>
          </a:xfrm>
          <a:custGeom>
            <a:avLst/>
            <a:gdLst/>
            <a:ahLst/>
            <a:cxnLst/>
            <a:rect l="l" t="t" r="r" b="b"/>
            <a:pathLst>
              <a:path w="11101070" h="2258695">
                <a:moveTo>
                  <a:pt x="0" y="2258567"/>
                </a:moveTo>
                <a:lnTo>
                  <a:pt x="11100816" y="2258567"/>
                </a:lnTo>
                <a:lnTo>
                  <a:pt x="11100816" y="0"/>
                </a:lnTo>
                <a:lnTo>
                  <a:pt x="0" y="0"/>
                </a:lnTo>
                <a:lnTo>
                  <a:pt x="0" y="225856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8180" y="4328159"/>
            <a:ext cx="776477" cy="896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6988" y="4328159"/>
            <a:ext cx="750569" cy="896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39" y="4421251"/>
            <a:ext cx="30518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10" dirty="0">
                <a:solidFill>
                  <a:srgbClr val="FFFFFD"/>
                </a:solidFill>
                <a:latin typeface="Calibri"/>
                <a:cs typeface="Calibri"/>
              </a:rPr>
              <a:t>1 </a:t>
            </a:r>
            <a:r>
              <a:rPr sz="3200" b="1" spc="225" dirty="0">
                <a:solidFill>
                  <a:srgbClr val="FFFFFD"/>
                </a:solidFill>
                <a:latin typeface="Calibri"/>
                <a:cs typeface="Calibri"/>
              </a:rPr>
              <a:t>| </a:t>
            </a:r>
            <a:r>
              <a:rPr sz="2000" spc="20" dirty="0">
                <a:solidFill>
                  <a:srgbClr val="FFFFFD"/>
                </a:solidFill>
                <a:latin typeface="Calibri"/>
                <a:cs typeface="Calibri"/>
              </a:rPr>
              <a:t>MASUK </a:t>
            </a:r>
            <a:r>
              <a:rPr sz="2000" spc="70" dirty="0">
                <a:solidFill>
                  <a:srgbClr val="FFFFFD"/>
                </a:solidFill>
                <a:latin typeface="Calibri"/>
                <a:cs typeface="Calibri"/>
              </a:rPr>
              <a:t>Sebagai</a:t>
            </a:r>
            <a:r>
              <a:rPr sz="2000" spc="85" dirty="0">
                <a:solidFill>
                  <a:srgbClr val="FFFFF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D"/>
                </a:solidFill>
                <a:latin typeface="Calibri"/>
                <a:cs typeface="Calibri"/>
              </a:rPr>
              <a:t>Guru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57496" y="386816"/>
            <a:ext cx="8534503" cy="3484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6096" y="545591"/>
            <a:ext cx="8072628" cy="2987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568" y="149352"/>
            <a:ext cx="3454908" cy="4035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" y="344424"/>
            <a:ext cx="2884932" cy="3465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42509" y="4520450"/>
            <a:ext cx="4963795" cy="122936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FFFFFD"/>
                </a:solidFill>
                <a:latin typeface="Calibri"/>
                <a:cs typeface="Calibri"/>
              </a:rPr>
              <a:t>Pilih </a:t>
            </a:r>
            <a:r>
              <a:rPr sz="2000" spc="-35" dirty="0">
                <a:solidFill>
                  <a:srgbClr val="FFFFFD"/>
                </a:solidFill>
                <a:latin typeface="Calibri"/>
                <a:cs typeface="Calibri"/>
              </a:rPr>
              <a:t>Tombol</a:t>
            </a:r>
            <a:r>
              <a:rPr sz="2000" dirty="0">
                <a:solidFill>
                  <a:srgbClr val="FFFFFD"/>
                </a:solidFill>
                <a:latin typeface="Calibri"/>
                <a:cs typeface="Calibri"/>
              </a:rPr>
              <a:t> Masuk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FFFFFD"/>
                </a:solidFill>
                <a:latin typeface="Calibri"/>
                <a:cs typeface="Calibri"/>
              </a:rPr>
              <a:t>Gunakan </a:t>
            </a:r>
            <a:r>
              <a:rPr sz="2000" spc="-5" dirty="0">
                <a:solidFill>
                  <a:srgbClr val="FFFFFD"/>
                </a:solidFill>
                <a:latin typeface="Calibri"/>
                <a:cs typeface="Calibri"/>
              </a:rPr>
              <a:t>Google Account </a:t>
            </a:r>
            <a:r>
              <a:rPr sz="2000" dirty="0">
                <a:solidFill>
                  <a:srgbClr val="FFFFFD"/>
                </a:solidFill>
                <a:latin typeface="Calibri"/>
                <a:cs typeface="Calibri"/>
              </a:rPr>
              <a:t>/ </a:t>
            </a:r>
            <a:r>
              <a:rPr sz="2000" spc="-5" dirty="0">
                <a:solidFill>
                  <a:srgbClr val="FFFFFD"/>
                </a:solidFill>
                <a:latin typeface="Calibri"/>
                <a:cs typeface="Calibri"/>
              </a:rPr>
              <a:t>Facebook</a:t>
            </a:r>
            <a:r>
              <a:rPr sz="2000" spc="-35" dirty="0">
                <a:solidFill>
                  <a:srgbClr val="FFFFF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D"/>
                </a:solidFill>
                <a:latin typeface="Calibri"/>
                <a:cs typeface="Calibri"/>
              </a:rPr>
              <a:t>Account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FFFFFD"/>
                </a:solidFill>
                <a:latin typeface="Calibri"/>
                <a:cs typeface="Calibri"/>
              </a:rPr>
              <a:t>Lengkapi </a:t>
            </a:r>
            <a:r>
              <a:rPr sz="2000" spc="-15" dirty="0">
                <a:solidFill>
                  <a:srgbClr val="FFFFFD"/>
                </a:solidFill>
                <a:latin typeface="Calibri"/>
                <a:cs typeface="Calibri"/>
              </a:rPr>
              <a:t>Data </a:t>
            </a:r>
            <a:r>
              <a:rPr sz="2000" spc="-5" dirty="0">
                <a:solidFill>
                  <a:srgbClr val="FFFFFD"/>
                </a:solidFill>
                <a:latin typeface="Calibri"/>
                <a:cs typeface="Calibri"/>
              </a:rPr>
              <a:t>Diri </a:t>
            </a:r>
            <a:r>
              <a:rPr sz="2000" spc="-10" dirty="0">
                <a:solidFill>
                  <a:srgbClr val="FFFFFD"/>
                </a:solidFill>
                <a:latin typeface="Calibri"/>
                <a:cs typeface="Calibri"/>
              </a:rPr>
              <a:t>berikut</a:t>
            </a:r>
            <a:r>
              <a:rPr sz="2000" spc="15" dirty="0">
                <a:solidFill>
                  <a:srgbClr val="FFFFF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D"/>
                </a:solidFill>
                <a:latin typeface="Calibri"/>
                <a:cs typeface="Calibri"/>
              </a:rPr>
              <a:t>NUPTK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64907" y="4494276"/>
            <a:ext cx="1123188" cy="4846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11183" y="5251703"/>
            <a:ext cx="3017520" cy="12328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06256" y="5446776"/>
            <a:ext cx="2447544" cy="6629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3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798" y="872226"/>
            <a:ext cx="228375" cy="300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988" y="630936"/>
            <a:ext cx="750569" cy="896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722452"/>
            <a:ext cx="34467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310" dirty="0"/>
              <a:t>2 </a:t>
            </a:r>
            <a:r>
              <a:rPr sz="3200" b="1" spc="229" dirty="0">
                <a:latin typeface="Calibri"/>
                <a:cs typeface="Calibri"/>
              </a:rPr>
              <a:t>| </a:t>
            </a:r>
            <a:r>
              <a:rPr sz="3200" spc="35" dirty="0"/>
              <a:t>Tambah</a:t>
            </a:r>
            <a:r>
              <a:rPr sz="3200" spc="50" dirty="0"/>
              <a:t> </a:t>
            </a:r>
            <a:r>
              <a:rPr sz="3200" spc="40" dirty="0"/>
              <a:t>Konten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4917" y="1430527"/>
            <a:ext cx="3540760" cy="2049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16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Pilih </a:t>
            </a:r>
            <a:r>
              <a:rPr sz="2000" dirty="0">
                <a:latin typeface="Calibri"/>
                <a:cs typeface="Calibri"/>
              </a:rPr>
              <a:t>Menu </a:t>
            </a:r>
            <a:r>
              <a:rPr sz="2000" b="1" spc="-25" dirty="0">
                <a:latin typeface="Calibri"/>
                <a:cs typeface="Calibri"/>
              </a:rPr>
              <a:t>Tambah </a:t>
            </a:r>
            <a:r>
              <a:rPr sz="2000" b="1" spc="-15" dirty="0">
                <a:latin typeface="Calibri"/>
                <a:cs typeface="Calibri"/>
              </a:rPr>
              <a:t>Konten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pada </a:t>
            </a:r>
            <a:r>
              <a:rPr sz="2000" spc="-5" dirty="0">
                <a:latin typeface="Calibri"/>
                <a:cs typeface="Calibri"/>
              </a:rPr>
              <a:t>sisi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kiri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Lengkapi </a:t>
            </a:r>
            <a:r>
              <a:rPr sz="2000" spc="-10" dirty="0">
                <a:latin typeface="Calibri"/>
                <a:cs typeface="Calibri"/>
              </a:rPr>
              <a:t>Form </a:t>
            </a:r>
            <a:r>
              <a:rPr sz="2000" spc="-5" dirty="0">
                <a:latin typeface="Calibri"/>
                <a:cs typeface="Calibri"/>
              </a:rPr>
              <a:t>Isian </a:t>
            </a:r>
            <a:r>
              <a:rPr sz="2000" spc="-30" dirty="0">
                <a:latin typeface="Calibri"/>
                <a:cs typeface="Calibri"/>
              </a:rPr>
              <a:t>Tambah  </a:t>
            </a:r>
            <a:r>
              <a:rPr sz="2000" spc="-15" dirty="0">
                <a:latin typeface="Calibri"/>
                <a:cs typeface="Calibri"/>
              </a:rPr>
              <a:t>Konten </a:t>
            </a:r>
            <a:r>
              <a:rPr sz="2000" spc="-5" dirty="0">
                <a:latin typeface="Calibri"/>
                <a:cs typeface="Calibri"/>
              </a:rPr>
              <a:t>sesuai jenis </a:t>
            </a:r>
            <a:r>
              <a:rPr sz="2000" spc="-20" dirty="0">
                <a:latin typeface="Calibri"/>
                <a:cs typeface="Calibri"/>
              </a:rPr>
              <a:t>konten </a:t>
            </a:r>
            <a:r>
              <a:rPr sz="2000" spc="-10" dirty="0">
                <a:latin typeface="Calibri"/>
                <a:cs typeface="Calibri"/>
              </a:rPr>
              <a:t>yang  </a:t>
            </a:r>
            <a:r>
              <a:rPr sz="2000" dirty="0">
                <a:latin typeface="Calibri"/>
                <a:cs typeface="Calibri"/>
              </a:rPr>
              <a:t>ingin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diunggah</a:t>
            </a:r>
            <a:endParaRPr sz="2000">
              <a:latin typeface="Calibri"/>
              <a:cs typeface="Calibri"/>
            </a:endParaRPr>
          </a:p>
          <a:p>
            <a:pPr marL="241300" marR="736600" indent="-228600">
              <a:lnSpc>
                <a:spcPts val="1920"/>
              </a:lnSpc>
              <a:spcBef>
                <a:spcPts val="9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Pilih </a:t>
            </a:r>
            <a:r>
              <a:rPr sz="2000" spc="-10" dirty="0">
                <a:latin typeface="Calibri"/>
                <a:cs typeface="Calibri"/>
              </a:rPr>
              <a:t>Kurikulum </a:t>
            </a:r>
            <a:r>
              <a:rPr sz="2000" spc="-15" dirty="0">
                <a:latin typeface="Calibri"/>
                <a:cs typeface="Calibri"/>
              </a:rPr>
              <a:t>atau </a:t>
            </a:r>
            <a:r>
              <a:rPr sz="2000" dirty="0">
                <a:latin typeface="Calibri"/>
                <a:cs typeface="Calibri"/>
              </a:rPr>
              <a:t>Non  </a:t>
            </a:r>
            <a:r>
              <a:rPr sz="2000" spc="-10" dirty="0">
                <a:latin typeface="Calibri"/>
                <a:cs typeface="Calibri"/>
              </a:rPr>
              <a:t>Kurikulum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11340" y="365759"/>
            <a:ext cx="4946904" cy="5996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587" y="1504188"/>
            <a:ext cx="2005583" cy="2982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4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224409"/>
            <a:ext cx="2301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Konten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Kurikulum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5628" y="224409"/>
            <a:ext cx="2900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Konten </a:t>
            </a:r>
            <a:r>
              <a:rPr sz="2400" b="1" dirty="0">
                <a:latin typeface="Calibri"/>
                <a:cs typeface="Calibri"/>
              </a:rPr>
              <a:t>Non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Kurikulum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95059" y="896111"/>
            <a:ext cx="4236720" cy="5137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6675" y="896111"/>
            <a:ext cx="3788664" cy="5742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31007" y="1984248"/>
            <a:ext cx="3009900" cy="213995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014"/>
              </a:lnSpc>
            </a:pPr>
            <a:r>
              <a:rPr sz="1800" b="1" spc="-10" dirty="0">
                <a:latin typeface="Calibri"/>
                <a:cs typeface="Calibri"/>
              </a:rPr>
              <a:t>Catatan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320040" marR="226695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319405" algn="l"/>
                <a:tab pos="320040" algn="l"/>
              </a:tabLst>
            </a:pPr>
            <a:r>
              <a:rPr sz="1800" spc="-5" dirty="0">
                <a:latin typeface="Calibri"/>
                <a:cs typeface="Calibri"/>
              </a:rPr>
              <a:t>Untuk </a:t>
            </a:r>
            <a:r>
              <a:rPr sz="1800" dirty="0">
                <a:latin typeface="Calibri"/>
                <a:cs typeface="Calibri"/>
              </a:rPr>
              <a:t>jenjang, </a:t>
            </a:r>
            <a:r>
              <a:rPr sz="1800" spc="-15" dirty="0">
                <a:latin typeface="Calibri"/>
                <a:cs typeface="Calibri"/>
              </a:rPr>
              <a:t>kelas, </a:t>
            </a:r>
            <a:r>
              <a:rPr sz="1800" spc="-10" dirty="0">
                <a:latin typeface="Calibri"/>
                <a:cs typeface="Calibri"/>
              </a:rPr>
              <a:t>mata  </a:t>
            </a:r>
            <a:r>
              <a:rPr sz="1800" spc="-5" dirty="0">
                <a:latin typeface="Calibri"/>
                <a:cs typeface="Calibri"/>
              </a:rPr>
              <a:t>pelajaran, dan </a:t>
            </a:r>
            <a:r>
              <a:rPr sz="1800" spc="-15" dirty="0">
                <a:latin typeface="Calibri"/>
                <a:cs typeface="Calibri"/>
              </a:rPr>
              <a:t>indikator  </a:t>
            </a:r>
            <a:r>
              <a:rPr sz="1800" spc="-10" dirty="0">
                <a:latin typeface="Calibri"/>
                <a:cs typeface="Calibri"/>
              </a:rPr>
              <a:t>yang </a:t>
            </a:r>
            <a:r>
              <a:rPr sz="1800" spc="-5" dirty="0">
                <a:latin typeface="Calibri"/>
                <a:cs typeface="Calibri"/>
              </a:rPr>
              <a:t>belum </a:t>
            </a:r>
            <a:r>
              <a:rPr sz="1800" dirty="0">
                <a:latin typeface="Calibri"/>
                <a:cs typeface="Calibri"/>
              </a:rPr>
              <a:t>ada, </a:t>
            </a:r>
            <a:r>
              <a:rPr sz="1800" spc="-10" dirty="0">
                <a:latin typeface="Calibri"/>
                <a:cs typeface="Calibri"/>
              </a:rPr>
              <a:t>silakan  </a:t>
            </a:r>
            <a:r>
              <a:rPr sz="1800" spc="-5" dirty="0">
                <a:latin typeface="Calibri"/>
                <a:cs typeface="Calibri"/>
              </a:rPr>
              <a:t>pilih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default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20040" marR="111125" indent="-228600">
              <a:lnSpc>
                <a:spcPct val="80100"/>
              </a:lnSpc>
              <a:spcBef>
                <a:spcPts val="1005"/>
              </a:spcBef>
              <a:buFont typeface="Arial"/>
              <a:buChar char="•"/>
              <a:tabLst>
                <a:tab pos="319405" algn="l"/>
                <a:tab pos="320040" algn="l"/>
              </a:tabLst>
            </a:pPr>
            <a:r>
              <a:rPr sz="1800" spc="-10" dirty="0">
                <a:latin typeface="Calibri"/>
                <a:cs typeface="Calibri"/>
              </a:rPr>
              <a:t>Lengkapi </a:t>
            </a:r>
            <a:r>
              <a:rPr sz="1800" spc="-15" dirty="0">
                <a:latin typeface="Calibri"/>
                <a:cs typeface="Calibri"/>
              </a:rPr>
              <a:t>Kolom Keterangan  </a:t>
            </a:r>
            <a:r>
              <a:rPr sz="1800" spc="-10" dirty="0">
                <a:latin typeface="Calibri"/>
                <a:cs typeface="Calibri"/>
              </a:rPr>
              <a:t>dengan </a:t>
            </a:r>
            <a:r>
              <a:rPr sz="1800" spc="-15" dirty="0">
                <a:latin typeface="Calibri"/>
                <a:cs typeface="Calibri"/>
              </a:rPr>
              <a:t>indikator </a:t>
            </a:r>
            <a:r>
              <a:rPr sz="1800" spc="-10" dirty="0">
                <a:latin typeface="Calibri"/>
                <a:cs typeface="Calibri"/>
              </a:rPr>
              <a:t>yang  </a:t>
            </a:r>
            <a:r>
              <a:rPr sz="1800" dirty="0">
                <a:latin typeface="Calibri"/>
                <a:cs typeface="Calibri"/>
              </a:rPr>
              <a:t>sesuai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982" y="172338"/>
            <a:ext cx="51117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5" dirty="0">
                <a:latin typeface="Calibri"/>
                <a:cs typeface="Calibri"/>
              </a:rPr>
              <a:t>Halaman </a:t>
            </a:r>
            <a:r>
              <a:rPr sz="4400" b="1" spc="-30" dirty="0">
                <a:latin typeface="Calibri"/>
                <a:cs typeface="Calibri"/>
              </a:rPr>
              <a:t>Konten</a:t>
            </a:r>
            <a:r>
              <a:rPr sz="4400" b="1" spc="445" dirty="0">
                <a:latin typeface="Calibri"/>
                <a:cs typeface="Calibri"/>
              </a:rPr>
              <a:t> </a:t>
            </a:r>
            <a:r>
              <a:rPr sz="4400" b="1" spc="10" dirty="0">
                <a:latin typeface="Calibri"/>
                <a:cs typeface="Calibri"/>
              </a:rPr>
              <a:t>Saya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91930" y="1563115"/>
            <a:ext cx="2635250" cy="18294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1397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Halaman </a:t>
            </a:r>
            <a:r>
              <a:rPr sz="2000" dirty="0">
                <a:latin typeface="Calibri"/>
                <a:cs typeface="Calibri"/>
              </a:rPr>
              <a:t>ini  </a:t>
            </a:r>
            <a:r>
              <a:rPr sz="2000" spc="-5" dirty="0">
                <a:latin typeface="Calibri"/>
                <a:cs typeface="Calibri"/>
              </a:rPr>
              <a:t>memberikan </a:t>
            </a:r>
            <a:r>
              <a:rPr sz="2000" spc="-10" dirty="0">
                <a:latin typeface="Calibri"/>
                <a:cs typeface="Calibri"/>
              </a:rPr>
              <a:t>informasi  </a:t>
            </a:r>
            <a:r>
              <a:rPr sz="2000" spc="-20" dirty="0">
                <a:latin typeface="Calibri"/>
                <a:cs typeface="Calibri"/>
              </a:rPr>
              <a:t>konten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sudah </a:t>
            </a:r>
            <a:r>
              <a:rPr sz="2000" spc="-10" dirty="0">
                <a:latin typeface="Calibri"/>
                <a:cs typeface="Calibri"/>
              </a:rPr>
              <a:t>kita  </a:t>
            </a:r>
            <a:r>
              <a:rPr sz="2000" dirty="0">
                <a:latin typeface="Calibri"/>
                <a:cs typeface="Calibri"/>
              </a:rPr>
              <a:t>unggah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Konten </a:t>
            </a:r>
            <a:r>
              <a:rPr sz="2000" spc="-10" dirty="0">
                <a:latin typeface="Calibri"/>
                <a:cs typeface="Calibri"/>
              </a:rPr>
              <a:t>yang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disetujui,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ditolak, dan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menunggu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6444" y="1513332"/>
            <a:ext cx="7336535" cy="3831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1966" y="1498853"/>
            <a:ext cx="7366000" cy="3860800"/>
          </a:xfrm>
          <a:custGeom>
            <a:avLst/>
            <a:gdLst/>
            <a:ahLst/>
            <a:cxnLst/>
            <a:rect l="l" t="t" r="r" b="b"/>
            <a:pathLst>
              <a:path w="7366000" h="3860800">
                <a:moveTo>
                  <a:pt x="0" y="3860291"/>
                </a:moveTo>
                <a:lnTo>
                  <a:pt x="7365492" y="3860291"/>
                </a:lnTo>
                <a:lnTo>
                  <a:pt x="7365492" y="0"/>
                </a:lnTo>
                <a:lnTo>
                  <a:pt x="0" y="0"/>
                </a:lnTo>
                <a:lnTo>
                  <a:pt x="0" y="3860291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32164" y="3735451"/>
            <a:ext cx="3079115" cy="2350770"/>
          </a:xfrm>
          <a:custGeom>
            <a:avLst/>
            <a:gdLst/>
            <a:ahLst/>
            <a:cxnLst/>
            <a:rect l="l" t="t" r="r" b="b"/>
            <a:pathLst>
              <a:path w="3079115" h="2350770">
                <a:moveTo>
                  <a:pt x="2909824" y="0"/>
                </a:moveTo>
                <a:lnTo>
                  <a:pt x="0" y="232156"/>
                </a:lnTo>
                <a:lnTo>
                  <a:pt x="169036" y="2350198"/>
                </a:lnTo>
                <a:lnTo>
                  <a:pt x="3078860" y="2117979"/>
                </a:lnTo>
                <a:lnTo>
                  <a:pt x="2909824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81134" y="4487545"/>
            <a:ext cx="64135" cy="64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3067" y="4031234"/>
            <a:ext cx="544129" cy="209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12147" y="4397121"/>
            <a:ext cx="476630" cy="194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17225" y="4290948"/>
            <a:ext cx="226695" cy="1811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17706" y="4281551"/>
            <a:ext cx="415036" cy="2120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30563" y="4689094"/>
            <a:ext cx="409575" cy="1772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18090" y="4353686"/>
            <a:ext cx="1312570" cy="479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52406" y="4959984"/>
            <a:ext cx="687959" cy="179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26344" y="4865623"/>
            <a:ext cx="584073" cy="2119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91368" y="5128386"/>
            <a:ext cx="687958" cy="1793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96094" y="5451983"/>
            <a:ext cx="793241" cy="2343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78568" y="5168138"/>
            <a:ext cx="1822069" cy="4544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6740" y="2561844"/>
            <a:ext cx="2752344" cy="35234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7690" y="2542794"/>
            <a:ext cx="2790825" cy="3561715"/>
          </a:xfrm>
          <a:custGeom>
            <a:avLst/>
            <a:gdLst/>
            <a:ahLst/>
            <a:cxnLst/>
            <a:rect l="l" t="t" r="r" b="b"/>
            <a:pathLst>
              <a:path w="2790825" h="3561715">
                <a:moveTo>
                  <a:pt x="0" y="3561587"/>
                </a:moveTo>
                <a:lnTo>
                  <a:pt x="2790444" y="3561587"/>
                </a:lnTo>
                <a:lnTo>
                  <a:pt x="2790444" y="0"/>
                </a:lnTo>
                <a:lnTo>
                  <a:pt x="0" y="0"/>
                </a:lnTo>
                <a:lnTo>
                  <a:pt x="0" y="356158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89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27931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0097" y="2775026"/>
            <a:ext cx="2576195" cy="14744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sz="5000" b="0" spc="-45" dirty="0">
                <a:solidFill>
                  <a:srgbClr val="001F5F"/>
                </a:solidFill>
                <a:latin typeface="Calibri Light"/>
                <a:cs typeface="Calibri Light"/>
              </a:rPr>
              <a:t>Kendala</a:t>
            </a:r>
            <a:r>
              <a:rPr sz="5000" b="0" spc="-1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5000" b="0" dirty="0">
                <a:solidFill>
                  <a:srgbClr val="001F5F"/>
                </a:solidFill>
                <a:latin typeface="Calibri Light"/>
                <a:cs typeface="Calibri Light"/>
              </a:rPr>
              <a:t>&amp;  </a:t>
            </a:r>
            <a:r>
              <a:rPr sz="5000" b="0" spc="-30" dirty="0">
                <a:solidFill>
                  <a:srgbClr val="001F5F"/>
                </a:solidFill>
                <a:latin typeface="Calibri Light"/>
                <a:cs typeface="Calibri Light"/>
              </a:rPr>
              <a:t>Solusi</a:t>
            </a:r>
            <a:endParaRPr sz="5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dirty="0"/>
              <a:t>1.	</a:t>
            </a:r>
            <a:r>
              <a:rPr spc="-10" dirty="0"/>
              <a:t>Gagal </a:t>
            </a:r>
            <a:r>
              <a:rPr dirty="0"/>
              <a:t>mengunggah </a:t>
            </a:r>
            <a:r>
              <a:rPr spc="-20" dirty="0"/>
              <a:t>konten </a:t>
            </a:r>
            <a:r>
              <a:rPr spc="-5" dirty="0"/>
              <a:t>(file)</a:t>
            </a:r>
            <a:r>
              <a:rPr spc="-55" dirty="0"/>
              <a:t> </a:t>
            </a:r>
            <a:r>
              <a:rPr dirty="0"/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85208" y="961796"/>
            <a:ext cx="5304155" cy="18999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sz="1600" spc="-5" dirty="0">
                <a:latin typeface="Calibri"/>
                <a:cs typeface="Calibri"/>
              </a:rPr>
              <a:t>Solusi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latin typeface="Calibri"/>
                <a:cs typeface="Calibri"/>
              </a:rPr>
              <a:t>Memiliki </a:t>
            </a:r>
            <a:r>
              <a:rPr sz="1600" spc="-20" dirty="0">
                <a:latin typeface="Calibri"/>
                <a:cs typeface="Calibri"/>
              </a:rPr>
              <a:t>koneksi </a:t>
            </a:r>
            <a:r>
              <a:rPr sz="1600" spc="-10" dirty="0">
                <a:latin typeface="Calibri"/>
                <a:cs typeface="Calibri"/>
              </a:rPr>
              <a:t>internet yang stabil </a:t>
            </a:r>
            <a:r>
              <a:rPr sz="1600" spc="-5" dirty="0">
                <a:latin typeface="Calibri"/>
                <a:cs typeface="Calibri"/>
              </a:rPr>
              <a:t>(tidak harus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cepat)</a:t>
            </a:r>
            <a:endParaRPr sz="16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20" dirty="0">
                <a:latin typeface="Calibri"/>
                <a:cs typeface="Calibri"/>
              </a:rPr>
              <a:t>Ukuran </a:t>
            </a:r>
            <a:r>
              <a:rPr sz="1600" spc="-5" dirty="0">
                <a:latin typeface="Calibri"/>
                <a:cs typeface="Calibri"/>
              </a:rPr>
              <a:t>file </a:t>
            </a:r>
            <a:r>
              <a:rPr sz="1600" spc="-10" dirty="0">
                <a:latin typeface="Calibri"/>
                <a:cs typeface="Calibri"/>
              </a:rPr>
              <a:t>maksimal 200MB yang dapat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diunggah</a:t>
            </a:r>
            <a:endParaRPr sz="16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15" dirty="0">
                <a:latin typeface="Calibri"/>
                <a:cs typeface="Calibri"/>
              </a:rPr>
              <a:t>Pastikan </a:t>
            </a:r>
            <a:r>
              <a:rPr sz="1600" spc="-5" dirty="0">
                <a:latin typeface="Calibri"/>
                <a:cs typeface="Calibri"/>
              </a:rPr>
              <a:t>tipe file </a:t>
            </a:r>
            <a:r>
              <a:rPr sz="1600" spc="-10" dirty="0">
                <a:latin typeface="Calibri"/>
                <a:cs typeface="Calibri"/>
              </a:rPr>
              <a:t>sesuai dengan </a:t>
            </a:r>
            <a:r>
              <a:rPr sz="1600" spc="-15" dirty="0">
                <a:latin typeface="Calibri"/>
                <a:cs typeface="Calibri"/>
              </a:rPr>
              <a:t>kategori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konten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  <a:tabLst>
                <a:tab pos="469265" algn="l"/>
              </a:tabLst>
            </a:pPr>
            <a:r>
              <a:rPr sz="2000" dirty="0">
                <a:latin typeface="Calibri"/>
                <a:cs typeface="Calibri"/>
              </a:rPr>
              <a:t>1.	</a:t>
            </a:r>
            <a:r>
              <a:rPr sz="2000" spc="-15" dirty="0">
                <a:latin typeface="Calibri"/>
                <a:cs typeface="Calibri"/>
              </a:rPr>
              <a:t>Konten </a:t>
            </a:r>
            <a:r>
              <a:rPr sz="2000" dirty="0">
                <a:latin typeface="Calibri"/>
                <a:cs typeface="Calibri"/>
              </a:rPr>
              <a:t>belum/tidak </a:t>
            </a:r>
            <a:r>
              <a:rPr sz="2000" spc="-5" dirty="0">
                <a:latin typeface="Calibri"/>
                <a:cs typeface="Calibri"/>
              </a:rPr>
              <a:t>disetujui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2408" y="5710529"/>
            <a:ext cx="41008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15" dirty="0">
                <a:latin typeface="Calibri"/>
                <a:cs typeface="Calibri"/>
              </a:rPr>
              <a:t>Konten </a:t>
            </a:r>
            <a:r>
              <a:rPr sz="1600" spc="-10" dirty="0">
                <a:latin typeface="Calibri"/>
                <a:cs typeface="Calibri"/>
              </a:rPr>
              <a:t>mengandung kesalahan </a:t>
            </a:r>
            <a:r>
              <a:rPr sz="1600" spc="-5" dirty="0">
                <a:latin typeface="Calibri"/>
                <a:cs typeface="Calibri"/>
              </a:rPr>
              <a:t>media /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materi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32832" y="3227832"/>
            <a:ext cx="3241548" cy="2366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42408" y="2879851"/>
            <a:ext cx="4075429" cy="669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15" dirty="0">
                <a:latin typeface="Calibri"/>
                <a:cs typeface="Calibri"/>
              </a:rPr>
              <a:t>Konten </a:t>
            </a:r>
            <a:r>
              <a:rPr sz="1600" spc="-5" dirty="0">
                <a:latin typeface="Calibri"/>
                <a:cs typeface="Calibri"/>
              </a:rPr>
              <a:t>tidak </a:t>
            </a:r>
            <a:r>
              <a:rPr sz="1600" spc="-10" dirty="0">
                <a:latin typeface="Calibri"/>
                <a:cs typeface="Calibri"/>
              </a:rPr>
              <a:t>dapat dilihat/play/preview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470"/>
              </a:spcBef>
            </a:pPr>
            <a:r>
              <a:rPr sz="1400" b="1" dirty="0">
                <a:latin typeface="Calibri"/>
                <a:cs typeface="Calibri"/>
              </a:rPr>
              <a:t>Solusi</a:t>
            </a:r>
            <a:r>
              <a:rPr sz="1400" b="1" spc="-1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68690" y="3523234"/>
            <a:ext cx="3220720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29565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10" dirty="0">
                <a:latin typeface="Calibri"/>
                <a:cs typeface="Calibri"/>
              </a:rPr>
              <a:t>Pastikan </a:t>
            </a:r>
            <a:r>
              <a:rPr sz="1400" spc="-15" dirty="0">
                <a:latin typeface="Calibri"/>
                <a:cs typeface="Calibri"/>
              </a:rPr>
              <a:t>konten </a:t>
            </a:r>
            <a:r>
              <a:rPr sz="1400" spc="-5" dirty="0">
                <a:latin typeface="Calibri"/>
                <a:cs typeface="Calibri"/>
              </a:rPr>
              <a:t>bisa di </a:t>
            </a:r>
            <a:r>
              <a:rPr sz="1400" spc="-10" dirty="0">
                <a:latin typeface="Calibri"/>
                <a:cs typeface="Calibri"/>
              </a:rPr>
              <a:t>Play </a:t>
            </a:r>
            <a:r>
              <a:rPr sz="1400" spc="-5" dirty="0">
                <a:latin typeface="Calibri"/>
                <a:cs typeface="Calibri"/>
              </a:rPr>
              <a:t>(video)  setelah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diunggah</a:t>
            </a:r>
            <a:endParaRPr sz="1400">
              <a:latin typeface="Calibri"/>
              <a:cs typeface="Calibri"/>
            </a:endParaRPr>
          </a:p>
          <a:p>
            <a:pPr marL="355600" marR="15303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-10" dirty="0">
                <a:latin typeface="Calibri"/>
                <a:cs typeface="Calibri"/>
              </a:rPr>
              <a:t>Konten </a:t>
            </a:r>
            <a:r>
              <a:rPr sz="1400" spc="-5" dirty="0">
                <a:latin typeface="Calibri"/>
                <a:cs typeface="Calibri"/>
              </a:rPr>
              <a:t>video </a:t>
            </a:r>
            <a:r>
              <a:rPr sz="1400" spc="-1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tidak </a:t>
            </a:r>
            <a:r>
              <a:rPr sz="1400" spc="-10" dirty="0">
                <a:latin typeface="Calibri"/>
                <a:cs typeface="Calibri"/>
              </a:rPr>
              <a:t>dapat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spc="-10" dirty="0">
                <a:latin typeface="Calibri"/>
                <a:cs typeface="Calibri"/>
              </a:rPr>
              <a:t>Play  </a:t>
            </a:r>
            <a:r>
              <a:rPr sz="1400" spc="-5" dirty="0">
                <a:latin typeface="Calibri"/>
                <a:cs typeface="Calibri"/>
              </a:rPr>
              <a:t>ditandai </a:t>
            </a:r>
            <a:r>
              <a:rPr sz="1400" spc="-10" dirty="0">
                <a:latin typeface="Calibri"/>
                <a:cs typeface="Calibri"/>
              </a:rPr>
              <a:t>dengan gambar </a:t>
            </a:r>
            <a:r>
              <a:rPr sz="1400" spc="-5" dirty="0">
                <a:latin typeface="Calibri"/>
                <a:cs typeface="Calibri"/>
              </a:rPr>
              <a:t>thumbnail  </a:t>
            </a:r>
            <a:r>
              <a:rPr sz="1400" spc="-10" dirty="0">
                <a:latin typeface="Calibri"/>
                <a:cs typeface="Calibri"/>
              </a:rPr>
              <a:t>default </a:t>
            </a:r>
            <a:r>
              <a:rPr sz="1400" spc="-5" dirty="0">
                <a:latin typeface="Calibri"/>
                <a:cs typeface="Calibri"/>
              </a:rPr>
              <a:t>(logo Rumah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Belajar)</a:t>
            </a:r>
            <a:endParaRPr sz="1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Gunakan </a:t>
            </a:r>
            <a:r>
              <a:rPr sz="1400" dirty="0">
                <a:latin typeface="Calibri"/>
                <a:cs typeface="Calibri"/>
              </a:rPr>
              <a:t>2 </a:t>
            </a:r>
            <a:r>
              <a:rPr sz="1400" spc="-5" dirty="0">
                <a:latin typeface="Calibri"/>
                <a:cs typeface="Calibri"/>
              </a:rPr>
              <a:t>tab pada </a:t>
            </a:r>
            <a:r>
              <a:rPr sz="1400" spc="-25" dirty="0">
                <a:latin typeface="Calibri"/>
                <a:cs typeface="Calibri"/>
              </a:rPr>
              <a:t>browser, </a:t>
            </a:r>
            <a:r>
              <a:rPr sz="1400" spc="-5" dirty="0">
                <a:latin typeface="Calibri"/>
                <a:cs typeface="Calibri"/>
              </a:rPr>
              <a:t>tab </a:t>
            </a:r>
            <a:r>
              <a:rPr sz="1400" dirty="0">
                <a:latin typeface="Calibri"/>
                <a:cs typeface="Calibri"/>
              </a:rPr>
              <a:t>1  </a:t>
            </a:r>
            <a:r>
              <a:rPr sz="1400" spc="-5" dirty="0">
                <a:latin typeface="Calibri"/>
                <a:cs typeface="Calibri"/>
              </a:rPr>
              <a:t>untuk mengunggah </a:t>
            </a:r>
            <a:r>
              <a:rPr sz="1400" spc="-15" dirty="0">
                <a:latin typeface="Calibri"/>
                <a:cs typeface="Calibri"/>
              </a:rPr>
              <a:t>konten, </a:t>
            </a:r>
            <a:r>
              <a:rPr sz="1400" spc="-5" dirty="0">
                <a:latin typeface="Calibri"/>
                <a:cs typeface="Calibri"/>
              </a:rPr>
              <a:t>tab </a:t>
            </a:r>
            <a:r>
              <a:rPr sz="1400" dirty="0">
                <a:latin typeface="Calibri"/>
                <a:cs typeface="Calibri"/>
              </a:rPr>
              <a:t>2 </a:t>
            </a:r>
            <a:r>
              <a:rPr sz="1400" spc="-5" dirty="0">
                <a:latin typeface="Calibri"/>
                <a:cs typeface="Calibri"/>
              </a:rPr>
              <a:t>untuk  </a:t>
            </a:r>
            <a:r>
              <a:rPr sz="1400" spc="-10" dirty="0">
                <a:latin typeface="Calibri"/>
                <a:cs typeface="Calibri"/>
              </a:rPr>
              <a:t>preview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hasil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5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7539" y="461772"/>
            <a:ext cx="5990844" cy="616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331" y="5916167"/>
            <a:ext cx="3177540" cy="71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21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46" y="0"/>
            <a:ext cx="7180730" cy="6858000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8761379" y="73687"/>
            <a:ext cx="3177540" cy="71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8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dispendik.surabaya.go.id/website/index.php?option=com_content&amp;view=article&amp;id=8354:guru-smpn-17-surabaya-terpilih-sebagai-duta-rumah-belajar&amp;catid=2&amp;Itemid=101</a:t>
            </a:r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365" y="490127"/>
            <a:ext cx="4077269" cy="58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4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082" y="638268"/>
            <a:ext cx="9144000" cy="1188757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RUMAH </a:t>
            </a:r>
            <a:r>
              <a:rPr lang="en-US" sz="2800" b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BELAJAR </a:t>
            </a:r>
            <a:r>
              <a:rPr lang="en-US" sz="2800" b="1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/>
            </a:r>
            <a:br>
              <a:rPr lang="en-US" sz="2800" b="1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</a:br>
            <a:r>
              <a:rPr lang="en-US" sz="2800" b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/>
            </a:r>
            <a:br>
              <a:rPr lang="en-US" sz="2800" b="1">
                <a:solidFill>
                  <a:srgbClr val="FF0000"/>
                </a:solidFill>
                <a:latin typeface="Bahnschrift SemiBold SemiConden" panose="020B0502040204020203" pitchFamily="34" charset="0"/>
              </a:rPr>
            </a:br>
            <a:r>
              <a:rPr lang="en-US" sz="2800" b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http://belajar.kemdikbud.go.id/Dashboard/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6082" y="2311120"/>
            <a:ext cx="9144000" cy="1655762"/>
          </a:xfrm>
        </p:spPr>
        <p:txBody>
          <a:bodyPr/>
          <a:lstStyle/>
          <a:p>
            <a:r>
              <a:rPr lang="en-US">
                <a:solidFill>
                  <a:srgbClr val="7030A0"/>
                </a:solidFill>
                <a:latin typeface="Berlin Sans FB" panose="020E0602020502020306" pitchFamily="34" charset="0"/>
              </a:rPr>
              <a:t>merupakan wujud nyata BELAJAR DAPAT </a:t>
            </a:r>
            <a:r>
              <a:rPr lang="en-US">
                <a:solidFill>
                  <a:srgbClr val="7030A0"/>
                </a:solidFill>
                <a:latin typeface="Berlin Sans FB" panose="020E0602020502020306" pitchFamily="34" charset="0"/>
              </a:rPr>
              <a:t>DILAKUKAN </a:t>
            </a:r>
            <a:r>
              <a:rPr lang="en-US" smtClean="0">
                <a:solidFill>
                  <a:srgbClr val="7030A0"/>
                </a:solidFill>
                <a:latin typeface="Berlin Sans FB" panose="020E0602020502020306" pitchFamily="34" charset="0"/>
              </a:rPr>
              <a:t>DI MANA </a:t>
            </a:r>
            <a:r>
              <a:rPr lang="en-US">
                <a:solidFill>
                  <a:srgbClr val="7030A0"/>
                </a:solidFill>
                <a:latin typeface="Berlin Sans FB" panose="020E0602020502020306" pitchFamily="34" charset="0"/>
              </a:rPr>
              <a:t>SAJA, KAPAN SAJA</a:t>
            </a:r>
            <a:r>
              <a:rPr lang="en-US">
                <a:solidFill>
                  <a:srgbClr val="7030A0"/>
                </a:solidFill>
                <a:latin typeface="Berlin Sans FB" panose="020E0602020502020306" pitchFamily="34" charset="0"/>
              </a:rPr>
              <a:t>, </a:t>
            </a:r>
            <a:r>
              <a:rPr lang="en-US" smtClean="0">
                <a:solidFill>
                  <a:srgbClr val="7030A0"/>
                </a:solidFill>
                <a:latin typeface="Berlin Sans FB" panose="020E0602020502020306" pitchFamily="34" charset="0"/>
              </a:rPr>
              <a:t>DENGAN </a:t>
            </a:r>
            <a:r>
              <a:rPr lang="en-US">
                <a:solidFill>
                  <a:srgbClr val="7030A0"/>
                </a:solidFill>
                <a:latin typeface="Berlin Sans FB" panose="020E0602020502020306" pitchFamily="34" charset="0"/>
              </a:rPr>
              <a:t>SIAPA SAJA</a:t>
            </a:r>
            <a:r>
              <a:rPr lang="en-US">
                <a:solidFill>
                  <a:srgbClr val="7030A0"/>
                </a:solidFill>
                <a:latin typeface="Berlin Sans FB" panose="020E0602020502020306" pitchFamily="34" charset="0"/>
              </a:rPr>
              <a:t>. </a:t>
            </a:r>
            <a:endParaRPr lang="en-US" smtClean="0">
              <a:solidFill>
                <a:srgbClr val="7030A0"/>
              </a:solidFill>
              <a:latin typeface="Berlin Sans FB" panose="020E0602020502020306" pitchFamily="34" charset="0"/>
            </a:endParaRPr>
          </a:p>
          <a:p>
            <a:r>
              <a:rPr lang="en-US" smtClean="0">
                <a:solidFill>
                  <a:srgbClr val="7030A0"/>
                </a:solidFill>
                <a:latin typeface="Berlin Sans FB" panose="020E0602020502020306" pitchFamily="34" charset="0"/>
              </a:rPr>
              <a:t>Dengan </a:t>
            </a:r>
            <a:r>
              <a:rPr lang="en-US">
                <a:solidFill>
                  <a:srgbClr val="7030A0"/>
                </a:solidFill>
                <a:latin typeface="Berlin Sans FB" panose="020E0602020502020306" pitchFamily="34" charset="0"/>
              </a:rPr>
              <a:t>berbagai Sumber Belajar, Model Pembelajaran, Media Pembelajaran yg komunikatif </a:t>
            </a:r>
            <a:r>
              <a:rPr lang="en-US">
                <a:solidFill>
                  <a:srgbClr val="7030A0"/>
                </a:solidFill>
                <a:latin typeface="Berlin Sans FB" panose="020E0602020502020306" pitchFamily="34" charset="0"/>
              </a:rPr>
              <a:t>dan </a:t>
            </a:r>
            <a:r>
              <a:rPr lang="en-US" smtClean="0">
                <a:solidFill>
                  <a:srgbClr val="7030A0"/>
                </a:solidFill>
                <a:latin typeface="Berlin Sans FB" panose="020E0602020502020306" pitchFamily="34" charset="0"/>
              </a:rPr>
              <a:t>aplikatif</a:t>
            </a:r>
            <a:endParaRPr lang="en-US">
              <a:solidFill>
                <a:srgbClr val="7030A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0647"/>
            <a:ext cx="9144000" cy="753035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Engravers MT" panose="02090707080505020304" pitchFamily="18" charset="0"/>
              </a:rPr>
              <a:t>FITUR UTAMA</a:t>
            </a:r>
            <a:endParaRPr lang="en-US">
              <a:latin typeface="Engravers MT" panose="0209070708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48118"/>
            <a:ext cx="9144000" cy="3509682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AutoNum type="arabicPeriod"/>
            </a:pPr>
            <a:r>
              <a:rPr lang="en-US" smtClean="0">
                <a:solidFill>
                  <a:srgbClr val="FF0000"/>
                </a:solidFill>
                <a:latin typeface="Berlin Sans FB" panose="020E0602020502020306" pitchFamily="34" charset="0"/>
              </a:rPr>
              <a:t>SUMBER BELAJAR</a:t>
            </a:r>
          </a:p>
          <a:p>
            <a:pPr algn="l"/>
            <a:r>
              <a:rPr lang="en-US" smtClean="0">
                <a:latin typeface="Berlin Sans FB" panose="020E0602020502020306" pitchFamily="34" charset="0"/>
              </a:rPr>
              <a:t>Fitur </a:t>
            </a:r>
            <a:r>
              <a:rPr lang="en-US">
                <a:latin typeface="Berlin Sans FB" panose="020E0602020502020306" pitchFamily="34" charset="0"/>
              </a:rPr>
              <a:t>yang menyajikan materi ajar bagi siswa dan guru berdasarkan kurikulum. Materi ajar disajikan secara terstruktur dengan tampilan yang menarik dalam bentuk gambar, video, animasi, simulasi </a:t>
            </a:r>
            <a:r>
              <a:rPr lang="en-US">
                <a:latin typeface="Berlin Sans FB" panose="020E0602020502020306" pitchFamily="34" charset="0"/>
              </a:rPr>
              <a:t>dan </a:t>
            </a:r>
            <a:r>
              <a:rPr lang="en-US" smtClean="0">
                <a:latin typeface="Berlin Sans FB" panose="020E0602020502020306" pitchFamily="34" charset="0"/>
              </a:rPr>
              <a:t>evaluasi</a:t>
            </a:r>
          </a:p>
          <a:p>
            <a:pPr algn="l"/>
            <a:r>
              <a:rPr lang="en-US" smtClean="0">
                <a:solidFill>
                  <a:srgbClr val="FF0000"/>
                </a:solidFill>
                <a:latin typeface="Berlin Sans FB" panose="020E0602020502020306" pitchFamily="34" charset="0"/>
              </a:rPr>
              <a:t>2. KELAS DIGITAL</a:t>
            </a:r>
          </a:p>
          <a:p>
            <a:pPr algn="l"/>
            <a:r>
              <a:rPr lang="en-US" smtClean="0">
                <a:latin typeface="Berlin Sans FB" panose="020E0602020502020306" pitchFamily="34" charset="0"/>
              </a:rPr>
              <a:t>Sebuah </a:t>
            </a:r>
            <a:r>
              <a:rPr lang="en-US">
                <a:latin typeface="Berlin Sans FB" panose="020E0602020502020306" pitchFamily="34" charset="0"/>
              </a:rPr>
              <a:t>Learning Management System (LMS) yang dikembangkan khusus untuk memfasilitasi proses pembelajaran virtual atau tanpa tatap muka antara guru </a:t>
            </a:r>
            <a:r>
              <a:rPr lang="en-US">
                <a:latin typeface="Berlin Sans FB" panose="020E0602020502020306" pitchFamily="34" charset="0"/>
              </a:rPr>
              <a:t>dan </a:t>
            </a:r>
            <a:r>
              <a:rPr lang="en-US" smtClean="0">
                <a:latin typeface="Berlin Sans FB" panose="020E0602020502020306" pitchFamily="34" charset="0"/>
              </a:rPr>
              <a:t>siswa</a:t>
            </a:r>
          </a:p>
          <a:p>
            <a:pPr algn="l"/>
            <a:r>
              <a:rPr lang="en-US" smtClean="0">
                <a:solidFill>
                  <a:srgbClr val="FF0000"/>
                </a:solidFill>
                <a:latin typeface="Berlin Sans FB" panose="020E0602020502020306" pitchFamily="34" charset="0"/>
              </a:rPr>
              <a:t>3. LABORATORIUM MAYA</a:t>
            </a:r>
          </a:p>
          <a:p>
            <a:pPr algn="l"/>
            <a:r>
              <a:rPr lang="en-US" smtClean="0">
                <a:latin typeface="Berlin Sans FB" panose="020E0602020502020306" pitchFamily="34" charset="0"/>
              </a:rPr>
              <a:t>Learning </a:t>
            </a:r>
            <a:r>
              <a:rPr lang="en-US">
                <a:latin typeface="Berlin Sans FB" panose="020E0602020502020306" pitchFamily="34" charset="0"/>
              </a:rPr>
              <a:t>Management System (LMS) yang dikembangkan khusus untuk memfasilitasi proses pembelajaran virtual atau tanpa tatap muka antara guru dan siswa</a:t>
            </a:r>
            <a:endParaRPr lang="en-US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765" y="618565"/>
            <a:ext cx="9144000" cy="494851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4. BANK SOAL</a:t>
            </a:r>
          </a:p>
          <a:p>
            <a:pPr algn="l"/>
            <a:r>
              <a:rPr lang="en-US" smtClean="0">
                <a:latin typeface="Bahnschrift SemiBold SemiConden" panose="020B0502040204020203" pitchFamily="34" charset="0"/>
              </a:rPr>
              <a:t>Fitur </a:t>
            </a:r>
            <a:r>
              <a:rPr lang="en-US">
                <a:latin typeface="Bahnschrift SemiBold SemiConden" panose="020B0502040204020203" pitchFamily="34" charset="0"/>
              </a:rPr>
              <a:t>kumpulan soal dan materi evaluasi siswa yang dikelompokkan berdasarkan topik ajar. Tersedia juga berbagai akses soal latihan, ulangan, dan </a:t>
            </a:r>
            <a:r>
              <a:rPr lang="en-US">
                <a:latin typeface="Bahnschrift SemiBold SemiConden" panose="020B0502040204020203" pitchFamily="34" charset="0"/>
              </a:rPr>
              <a:t>ujian</a:t>
            </a:r>
            <a:r>
              <a:rPr lang="en-US" smtClean="0">
                <a:latin typeface="Bahnschrift SemiBold SemiConden" panose="020B0502040204020203" pitchFamily="34" charset="0"/>
              </a:rPr>
              <a:t>.</a:t>
            </a:r>
          </a:p>
          <a:p>
            <a:pPr algn="l"/>
            <a:r>
              <a:rPr lang="en-US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5</a:t>
            </a:r>
            <a:r>
              <a:rPr lang="en-US">
                <a:solidFill>
                  <a:srgbClr val="FF0000"/>
                </a:solidFill>
                <a:latin typeface="Bahnschrift SemiBold SemiConden" panose="020B0502040204020203" pitchFamily="34" charset="0"/>
              </a:rPr>
              <a:t>. BUKU </a:t>
            </a:r>
            <a:r>
              <a:rPr lang="en-US">
                <a:solidFill>
                  <a:srgbClr val="FF0000"/>
                </a:solidFill>
                <a:latin typeface="Bahnschrift SemiBold SemiConden" panose="020B0502040204020203" pitchFamily="34" charset="0"/>
              </a:rPr>
              <a:t>SEKOLAH </a:t>
            </a:r>
            <a:r>
              <a:rPr lang="en-US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ELEKTRONIK</a:t>
            </a:r>
          </a:p>
          <a:p>
            <a:pPr algn="l"/>
            <a:r>
              <a:rPr lang="en-US" smtClean="0">
                <a:latin typeface="Bahnschrift SemiBold SemiConden" panose="020B0502040204020203" pitchFamily="34" charset="0"/>
              </a:rPr>
              <a:t>Fitur </a:t>
            </a:r>
            <a:r>
              <a:rPr lang="en-US">
                <a:latin typeface="Bahnschrift SemiBold SemiConden" panose="020B0502040204020203" pitchFamily="34" charset="0"/>
              </a:rPr>
              <a:t>kumpulan soal dan materi evaluasi siswa yang dikelompokkan berdasarkan topik ajar. Tersedia juga berbagai akses soal latihan, ulangan, dan </a:t>
            </a:r>
            <a:r>
              <a:rPr lang="en-US">
                <a:latin typeface="Bahnschrift SemiBold SemiConden" panose="020B0502040204020203" pitchFamily="34" charset="0"/>
              </a:rPr>
              <a:t>ujian</a:t>
            </a:r>
            <a:r>
              <a:rPr lang="en-US" smtClean="0">
                <a:latin typeface="Bahnschrift SemiBold SemiConden" panose="020B0502040204020203" pitchFamily="34" charset="0"/>
              </a:rPr>
              <a:t>.</a:t>
            </a:r>
          </a:p>
          <a:p>
            <a:pPr algn="l"/>
            <a:r>
              <a:rPr lang="en-US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6</a:t>
            </a:r>
            <a:r>
              <a:rPr lang="en-US">
                <a:solidFill>
                  <a:srgbClr val="FF0000"/>
                </a:solidFill>
                <a:latin typeface="Bahnschrift SemiBold SemiConden" panose="020B0502040204020203" pitchFamily="34" charset="0"/>
              </a:rPr>
              <a:t>. </a:t>
            </a:r>
            <a:r>
              <a:rPr lang="en-US">
                <a:solidFill>
                  <a:srgbClr val="FF0000"/>
                </a:solidFill>
                <a:latin typeface="Bahnschrift SemiBold SemiConden" panose="020B0502040204020203" pitchFamily="34" charset="0"/>
              </a:rPr>
              <a:t>PETA </a:t>
            </a:r>
            <a:r>
              <a:rPr lang="en-US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BUDAYA</a:t>
            </a:r>
          </a:p>
          <a:p>
            <a:pPr algn="l"/>
            <a:r>
              <a:rPr lang="en-US" smtClean="0">
                <a:latin typeface="Bahnschrift SemiBold SemiConden" panose="020B0502040204020203" pitchFamily="34" charset="0"/>
              </a:rPr>
              <a:t>Kumpulan </a:t>
            </a:r>
            <a:r>
              <a:rPr lang="en-US">
                <a:latin typeface="Bahnschrift SemiBold SemiConden" panose="020B0502040204020203" pitchFamily="34" charset="0"/>
              </a:rPr>
              <a:t>Budaya di Seluruh Indonesia disajikan dalam bentuk gambar, video, Animasi </a:t>
            </a:r>
            <a:r>
              <a:rPr lang="en-US">
                <a:latin typeface="Bahnschrift SemiBold SemiConden" panose="020B0502040204020203" pitchFamily="34" charset="0"/>
              </a:rPr>
              <a:t>dan </a:t>
            </a:r>
            <a:r>
              <a:rPr lang="en-US" smtClean="0">
                <a:latin typeface="Bahnschrift SemiBold SemiConden" panose="020B0502040204020203" pitchFamily="34" charset="0"/>
              </a:rPr>
              <a:t>permainan</a:t>
            </a:r>
          </a:p>
          <a:p>
            <a:pPr algn="l"/>
            <a:r>
              <a:rPr lang="en-US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7</a:t>
            </a:r>
            <a:r>
              <a:rPr lang="en-US">
                <a:solidFill>
                  <a:srgbClr val="FF0000"/>
                </a:solidFill>
                <a:latin typeface="Bahnschrift SemiBold SemiConden" panose="020B0502040204020203" pitchFamily="34" charset="0"/>
              </a:rPr>
              <a:t>. WAHANA </a:t>
            </a:r>
            <a:r>
              <a:rPr lang="en-US">
                <a:solidFill>
                  <a:srgbClr val="FF0000"/>
                </a:solidFill>
                <a:latin typeface="Bahnschrift SemiBold SemiConden" panose="020B0502040204020203" pitchFamily="34" charset="0"/>
              </a:rPr>
              <a:t>JELAJAH </a:t>
            </a:r>
            <a:r>
              <a:rPr lang="en-US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ANGKASA</a:t>
            </a:r>
          </a:p>
          <a:p>
            <a:pPr algn="l"/>
            <a:r>
              <a:rPr lang="en-US" smtClean="0">
                <a:latin typeface="Bahnschrift SemiBold SemiConden" panose="020B0502040204020203" pitchFamily="34" charset="0"/>
              </a:rPr>
              <a:t>Sarana </a:t>
            </a:r>
            <a:r>
              <a:rPr lang="en-US">
                <a:latin typeface="Bahnschrift SemiBold SemiConden" panose="020B0502040204020203" pitchFamily="34" charset="0"/>
              </a:rPr>
              <a:t>belajar tentang ruang angkasa yang bisa diakses </a:t>
            </a:r>
            <a:r>
              <a:rPr lang="en-US">
                <a:latin typeface="Bahnschrift SemiBold SemiConden" panose="020B0502040204020203" pitchFamily="34" charset="0"/>
              </a:rPr>
              <a:t>secara </a:t>
            </a:r>
            <a:r>
              <a:rPr lang="en-US" smtClean="0">
                <a:latin typeface="Bahnschrift SemiBold SemiConden" panose="020B0502040204020203" pitchFamily="34" charset="0"/>
              </a:rPr>
              <a:t>online</a:t>
            </a:r>
          </a:p>
          <a:p>
            <a:pPr algn="l"/>
            <a:r>
              <a:rPr lang="en-US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8</a:t>
            </a:r>
            <a:r>
              <a:rPr lang="en-US">
                <a:solidFill>
                  <a:srgbClr val="FF0000"/>
                </a:solidFill>
                <a:latin typeface="Bahnschrift SemiBold SemiConden" panose="020B0502040204020203" pitchFamily="34" charset="0"/>
              </a:rPr>
              <a:t>. PENGEMBANGAN </a:t>
            </a:r>
            <a:r>
              <a:rPr lang="en-US">
                <a:solidFill>
                  <a:srgbClr val="FF0000"/>
                </a:solidFill>
                <a:latin typeface="Bahnschrift SemiBold SemiConden" panose="020B0502040204020203" pitchFamily="34" charset="0"/>
              </a:rPr>
              <a:t>KEPROFESIAN </a:t>
            </a:r>
            <a:r>
              <a:rPr lang="en-US" smtClean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BERKELANJUTAN</a:t>
            </a:r>
          </a:p>
          <a:p>
            <a:pPr algn="l"/>
            <a:r>
              <a:rPr lang="en-US" smtClean="0">
                <a:latin typeface="Bahnschrift SemiBold SemiConden" panose="020B0502040204020203" pitchFamily="34" charset="0"/>
              </a:rPr>
              <a:t>Mencakup </a:t>
            </a:r>
            <a:r>
              <a:rPr lang="en-US">
                <a:latin typeface="Bahnschrift SemiBold SemiConden" panose="020B0502040204020203" pitchFamily="34" charset="0"/>
              </a:rPr>
              <a:t>kegiatan pendidikan dan pelatihan yang dapat diambil guru secara online. Seorang guru dapat mengambil pelatihan, yang terdiri dari rangkaian diklat, sesuai dengan kompetensiyang dimilikinya</a:t>
            </a:r>
          </a:p>
        </p:txBody>
      </p:sp>
    </p:spTree>
    <p:extLst>
      <p:ext uri="{BB962C8B-B14F-4D97-AF65-F5344CB8AC3E}">
        <p14:creationId xmlns:p14="http://schemas.microsoft.com/office/powerpoint/2010/main" val="336370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8951"/>
            <a:ext cx="9144000" cy="760225"/>
          </a:xfrm>
        </p:spPr>
        <p:txBody>
          <a:bodyPr>
            <a:normAutofit/>
          </a:bodyPr>
          <a:lstStyle/>
          <a:p>
            <a:r>
              <a:rPr lang="en-US" sz="4800">
                <a:latin typeface="Engravers MT" panose="02090707080505020304" pitchFamily="18" charset="0"/>
              </a:rPr>
              <a:t>FITUR PENDUKUNG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24566"/>
            <a:ext cx="9144000" cy="242224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mtClean="0">
                <a:solidFill>
                  <a:srgbClr val="0070C0"/>
                </a:solidFill>
                <a:latin typeface="Berlin Sans FB" panose="020E0602020502020306" pitchFamily="34" charset="0"/>
              </a:rPr>
              <a:t>1. KARYA KOMUNITAS</a:t>
            </a:r>
          </a:p>
          <a:p>
            <a:pPr algn="l"/>
            <a:r>
              <a:rPr lang="en-US" smtClean="0">
                <a:latin typeface="Berlin Sans FB" panose="020E0602020502020306" pitchFamily="34" charset="0"/>
              </a:rPr>
              <a:t>Materi </a:t>
            </a:r>
            <a:r>
              <a:rPr lang="en-US">
                <a:latin typeface="Berlin Sans FB" panose="020E0602020502020306" pitchFamily="34" charset="0"/>
              </a:rPr>
              <a:t>Pembelajaran </a:t>
            </a:r>
            <a:r>
              <a:rPr lang="en-US">
                <a:latin typeface="Berlin Sans FB" panose="020E0602020502020306" pitchFamily="34" charset="0"/>
              </a:rPr>
              <a:t>dari </a:t>
            </a:r>
            <a:r>
              <a:rPr lang="en-US" smtClean="0">
                <a:latin typeface="Berlin Sans FB" panose="020E0602020502020306" pitchFamily="34" charset="0"/>
              </a:rPr>
              <a:t>Komunitas</a:t>
            </a:r>
          </a:p>
          <a:p>
            <a:pPr algn="l"/>
            <a:r>
              <a:rPr lang="en-US" smtClean="0">
                <a:solidFill>
                  <a:srgbClr val="0070C0"/>
                </a:solidFill>
                <a:latin typeface="Berlin Sans FB" panose="020E0602020502020306" pitchFamily="34" charset="0"/>
              </a:rPr>
              <a:t>2. KARYA GURU</a:t>
            </a:r>
          </a:p>
          <a:p>
            <a:pPr algn="l"/>
            <a:r>
              <a:rPr lang="en-US" smtClean="0">
                <a:latin typeface="Berlin Sans FB" panose="020E0602020502020306" pitchFamily="34" charset="0"/>
              </a:rPr>
              <a:t>Materi </a:t>
            </a:r>
            <a:r>
              <a:rPr lang="en-US">
                <a:latin typeface="Berlin Sans FB" panose="020E0602020502020306" pitchFamily="34" charset="0"/>
              </a:rPr>
              <a:t>Pembelajaran </a:t>
            </a:r>
            <a:r>
              <a:rPr lang="en-US">
                <a:latin typeface="Berlin Sans FB" panose="020E0602020502020306" pitchFamily="34" charset="0"/>
              </a:rPr>
              <a:t>dari </a:t>
            </a:r>
            <a:r>
              <a:rPr lang="en-US" smtClean="0">
                <a:latin typeface="Berlin Sans FB" panose="020E0602020502020306" pitchFamily="34" charset="0"/>
              </a:rPr>
              <a:t>Guru</a:t>
            </a:r>
          </a:p>
          <a:p>
            <a:pPr algn="l"/>
            <a:r>
              <a:rPr lang="en-US" smtClean="0">
                <a:solidFill>
                  <a:srgbClr val="0070C0"/>
                </a:solidFill>
                <a:latin typeface="Berlin Sans FB" panose="020E0602020502020306" pitchFamily="34" charset="0"/>
              </a:rPr>
              <a:t>3. KARYA </a:t>
            </a:r>
            <a:r>
              <a:rPr lang="en-US">
                <a:solidFill>
                  <a:srgbClr val="0070C0"/>
                </a:solidFill>
                <a:latin typeface="Berlin Sans FB" panose="020E0602020502020306" pitchFamily="34" charset="0"/>
              </a:rPr>
              <a:t>BAHASA </a:t>
            </a:r>
            <a:r>
              <a:rPr lang="en-US">
                <a:solidFill>
                  <a:srgbClr val="0070C0"/>
                </a:solidFill>
                <a:latin typeface="Berlin Sans FB" panose="020E0602020502020306" pitchFamily="34" charset="0"/>
              </a:rPr>
              <a:t>DAN </a:t>
            </a:r>
            <a:r>
              <a:rPr lang="en-US" smtClean="0">
                <a:solidFill>
                  <a:srgbClr val="0070C0"/>
                </a:solidFill>
                <a:latin typeface="Berlin Sans FB" panose="020E0602020502020306" pitchFamily="34" charset="0"/>
              </a:rPr>
              <a:t>SASTRA</a:t>
            </a:r>
          </a:p>
          <a:p>
            <a:pPr algn="l"/>
            <a:r>
              <a:rPr lang="en-US" smtClean="0">
                <a:latin typeface="Berlin Sans FB" panose="020E0602020502020306" pitchFamily="34" charset="0"/>
              </a:rPr>
              <a:t>Pustaka Bahasa </a:t>
            </a:r>
            <a:r>
              <a:rPr lang="en-US">
                <a:latin typeface="Berlin Sans FB" panose="020E0602020502020306" pitchFamily="34" charset="0"/>
              </a:rPr>
              <a:t>dan Sastra</a:t>
            </a:r>
          </a:p>
        </p:txBody>
      </p:sp>
    </p:spTree>
    <p:extLst>
      <p:ext uri="{BB962C8B-B14F-4D97-AF65-F5344CB8AC3E}">
        <p14:creationId xmlns:p14="http://schemas.microsoft.com/office/powerpoint/2010/main" val="14969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19131"/>
          </a:xfrm>
        </p:spPr>
        <p:txBody>
          <a:bodyPr>
            <a:normAutofit/>
          </a:bodyPr>
          <a:lstStyle/>
          <a:p>
            <a:r>
              <a:rPr lang="en-US" sz="4800" smtClean="0">
                <a:latin typeface="Engravers MT" panose="02090707080505020304" pitchFamily="18" charset="0"/>
              </a:rPr>
              <a:t>SUMBER BELAJAR</a:t>
            </a:r>
            <a:endParaRPr lang="en-US" sz="4800">
              <a:latin typeface="Engravers MT" panose="0209070708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https://sumber.belajar.kemdikbud.go.id</a:t>
            </a:r>
            <a:r>
              <a:rPr lang="en-US">
                <a:hlinkClick r:id="rId2"/>
              </a:rPr>
              <a:t>/#!/</a:t>
            </a:r>
            <a:r>
              <a:rPr lang="en-US" smtClean="0">
                <a:hlinkClick r:id="rId2"/>
              </a:rPr>
              <a:t>Content/Home/Details/c8136f67f53d4addab7f42af2ca045b8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8535" y="2701874"/>
            <a:ext cx="4352290" cy="1904364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35"/>
              </a:spcBef>
            </a:pPr>
            <a:r>
              <a:rPr sz="4400" spc="105" dirty="0">
                <a:latin typeface="Calibri"/>
                <a:cs typeface="Calibri"/>
              </a:rPr>
              <a:t>Mengunggah  </a:t>
            </a:r>
            <a:r>
              <a:rPr sz="4400" spc="55" dirty="0">
                <a:latin typeface="Calibri"/>
                <a:cs typeface="Calibri"/>
              </a:rPr>
              <a:t>Konten </a:t>
            </a:r>
            <a:r>
              <a:rPr sz="4400" spc="105" dirty="0">
                <a:latin typeface="Calibri"/>
                <a:cs typeface="Calibri"/>
              </a:rPr>
              <a:t>pada  </a:t>
            </a:r>
            <a:r>
              <a:rPr sz="4400" spc="70" dirty="0">
                <a:solidFill>
                  <a:srgbClr val="900909"/>
                </a:solidFill>
                <a:latin typeface="Calibri"/>
                <a:cs typeface="Calibri"/>
              </a:rPr>
              <a:t>SUMBER</a:t>
            </a:r>
            <a:r>
              <a:rPr sz="4400" spc="254" dirty="0">
                <a:solidFill>
                  <a:srgbClr val="900909"/>
                </a:solidFill>
                <a:latin typeface="Calibri"/>
                <a:cs typeface="Calibri"/>
              </a:rPr>
              <a:t> </a:t>
            </a:r>
            <a:r>
              <a:rPr sz="4400" spc="210" dirty="0">
                <a:solidFill>
                  <a:srgbClr val="900909"/>
                </a:solidFill>
                <a:latin typeface="Calibri"/>
                <a:cs typeface="Calibri"/>
              </a:rPr>
              <a:t>BELAJAR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2431541"/>
            <a:ext cx="1706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RUMAH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85" dirty="0">
                <a:latin typeface="Calibri"/>
                <a:cs typeface="Calibri"/>
              </a:rPr>
              <a:t>BELAJAR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13219" y="596896"/>
            <a:ext cx="5478780" cy="6261100"/>
          </a:xfrm>
          <a:custGeom>
            <a:avLst/>
            <a:gdLst/>
            <a:ahLst/>
            <a:cxnLst/>
            <a:rect l="l" t="t" r="r" b="b"/>
            <a:pathLst>
              <a:path w="5478780" h="6261100">
                <a:moveTo>
                  <a:pt x="3810076" y="38100"/>
                </a:moveTo>
                <a:lnTo>
                  <a:pt x="2778909" y="38100"/>
                </a:lnTo>
                <a:lnTo>
                  <a:pt x="2686699" y="63500"/>
                </a:lnTo>
                <a:lnTo>
                  <a:pt x="2640927" y="63500"/>
                </a:lnTo>
                <a:lnTo>
                  <a:pt x="2415581" y="127000"/>
                </a:lnTo>
                <a:lnTo>
                  <a:pt x="2371248" y="127000"/>
                </a:lnTo>
                <a:lnTo>
                  <a:pt x="2327172" y="152400"/>
                </a:lnTo>
                <a:lnTo>
                  <a:pt x="2110798" y="215900"/>
                </a:lnTo>
                <a:lnTo>
                  <a:pt x="2068358" y="241300"/>
                </a:lnTo>
                <a:lnTo>
                  <a:pt x="2026208" y="254000"/>
                </a:lnTo>
                <a:lnTo>
                  <a:pt x="1984351" y="279400"/>
                </a:lnTo>
                <a:lnTo>
                  <a:pt x="1901539" y="304800"/>
                </a:lnTo>
                <a:lnTo>
                  <a:pt x="1819959" y="355600"/>
                </a:lnTo>
                <a:lnTo>
                  <a:pt x="1779643" y="368300"/>
                </a:lnTo>
                <a:lnTo>
                  <a:pt x="1699983" y="419100"/>
                </a:lnTo>
                <a:lnTo>
                  <a:pt x="1660648" y="431800"/>
                </a:lnTo>
                <a:lnTo>
                  <a:pt x="1544681" y="508000"/>
                </a:lnTo>
                <a:lnTo>
                  <a:pt x="1431868" y="584200"/>
                </a:lnTo>
                <a:lnTo>
                  <a:pt x="1358475" y="635000"/>
                </a:lnTo>
                <a:lnTo>
                  <a:pt x="1286578" y="685800"/>
                </a:lnTo>
                <a:lnTo>
                  <a:pt x="1216216" y="736600"/>
                </a:lnTo>
                <a:lnTo>
                  <a:pt x="1181621" y="774700"/>
                </a:lnTo>
                <a:lnTo>
                  <a:pt x="1113630" y="825500"/>
                </a:lnTo>
                <a:lnTo>
                  <a:pt x="1080242" y="863600"/>
                </a:lnTo>
                <a:lnTo>
                  <a:pt x="1014708" y="914400"/>
                </a:lnTo>
                <a:lnTo>
                  <a:pt x="982570" y="952500"/>
                </a:lnTo>
                <a:lnTo>
                  <a:pt x="950857" y="977900"/>
                </a:lnTo>
                <a:lnTo>
                  <a:pt x="919576" y="1016000"/>
                </a:lnTo>
                <a:lnTo>
                  <a:pt x="888730" y="1041400"/>
                </a:lnTo>
                <a:lnTo>
                  <a:pt x="858323" y="1079500"/>
                </a:lnTo>
                <a:lnTo>
                  <a:pt x="828362" y="1117600"/>
                </a:lnTo>
                <a:lnTo>
                  <a:pt x="798850" y="1143000"/>
                </a:lnTo>
                <a:lnTo>
                  <a:pt x="769792" y="1181100"/>
                </a:lnTo>
                <a:lnTo>
                  <a:pt x="741193" y="1219200"/>
                </a:lnTo>
                <a:lnTo>
                  <a:pt x="713057" y="1257300"/>
                </a:lnTo>
                <a:lnTo>
                  <a:pt x="685390" y="1282700"/>
                </a:lnTo>
                <a:lnTo>
                  <a:pt x="658195" y="1320800"/>
                </a:lnTo>
                <a:lnTo>
                  <a:pt x="631479" y="1358900"/>
                </a:lnTo>
                <a:lnTo>
                  <a:pt x="605244" y="1397000"/>
                </a:lnTo>
                <a:lnTo>
                  <a:pt x="579497" y="1435100"/>
                </a:lnTo>
                <a:lnTo>
                  <a:pt x="554242" y="1473200"/>
                </a:lnTo>
                <a:lnTo>
                  <a:pt x="529483" y="1511300"/>
                </a:lnTo>
                <a:lnTo>
                  <a:pt x="505226" y="1549400"/>
                </a:lnTo>
                <a:lnTo>
                  <a:pt x="481474" y="1587500"/>
                </a:lnTo>
                <a:lnTo>
                  <a:pt x="458233" y="1625600"/>
                </a:lnTo>
                <a:lnTo>
                  <a:pt x="435507" y="1663700"/>
                </a:lnTo>
                <a:lnTo>
                  <a:pt x="413302" y="1701800"/>
                </a:lnTo>
                <a:lnTo>
                  <a:pt x="391621" y="1739900"/>
                </a:lnTo>
                <a:lnTo>
                  <a:pt x="370470" y="1778000"/>
                </a:lnTo>
                <a:lnTo>
                  <a:pt x="349853" y="1816100"/>
                </a:lnTo>
                <a:lnTo>
                  <a:pt x="329774" y="1866900"/>
                </a:lnTo>
                <a:lnTo>
                  <a:pt x="310240" y="1905000"/>
                </a:lnTo>
                <a:lnTo>
                  <a:pt x="291254" y="1943100"/>
                </a:lnTo>
                <a:lnTo>
                  <a:pt x="272820" y="1981200"/>
                </a:lnTo>
                <a:lnTo>
                  <a:pt x="254945" y="2032000"/>
                </a:lnTo>
                <a:lnTo>
                  <a:pt x="237632" y="2070100"/>
                </a:lnTo>
                <a:lnTo>
                  <a:pt x="220886" y="2108200"/>
                </a:lnTo>
                <a:lnTo>
                  <a:pt x="204712" y="2159000"/>
                </a:lnTo>
                <a:lnTo>
                  <a:pt x="189115" y="2197100"/>
                </a:lnTo>
                <a:lnTo>
                  <a:pt x="174099" y="2235200"/>
                </a:lnTo>
                <a:lnTo>
                  <a:pt x="159669" y="2286000"/>
                </a:lnTo>
                <a:lnTo>
                  <a:pt x="145829" y="2324100"/>
                </a:lnTo>
                <a:lnTo>
                  <a:pt x="132586" y="2374900"/>
                </a:lnTo>
                <a:lnTo>
                  <a:pt x="119942" y="2413000"/>
                </a:lnTo>
                <a:lnTo>
                  <a:pt x="107903" y="2463800"/>
                </a:lnTo>
                <a:lnTo>
                  <a:pt x="96473" y="2501900"/>
                </a:lnTo>
                <a:lnTo>
                  <a:pt x="85658" y="2552700"/>
                </a:lnTo>
                <a:lnTo>
                  <a:pt x="75462" y="2590800"/>
                </a:lnTo>
                <a:lnTo>
                  <a:pt x="65890" y="2641600"/>
                </a:lnTo>
                <a:lnTo>
                  <a:pt x="56946" y="2692400"/>
                </a:lnTo>
                <a:lnTo>
                  <a:pt x="48635" y="2730500"/>
                </a:lnTo>
                <a:lnTo>
                  <a:pt x="40962" y="2781300"/>
                </a:lnTo>
                <a:lnTo>
                  <a:pt x="33931" y="2819400"/>
                </a:lnTo>
                <a:lnTo>
                  <a:pt x="27548" y="2870200"/>
                </a:lnTo>
                <a:lnTo>
                  <a:pt x="21816" y="2921000"/>
                </a:lnTo>
                <a:lnTo>
                  <a:pt x="16741" y="2971800"/>
                </a:lnTo>
                <a:lnTo>
                  <a:pt x="12328" y="3009900"/>
                </a:lnTo>
                <a:lnTo>
                  <a:pt x="8580" y="3060700"/>
                </a:lnTo>
                <a:lnTo>
                  <a:pt x="5504" y="3111500"/>
                </a:lnTo>
                <a:lnTo>
                  <a:pt x="3103" y="3149600"/>
                </a:lnTo>
                <a:lnTo>
                  <a:pt x="1382" y="3200400"/>
                </a:lnTo>
                <a:lnTo>
                  <a:pt x="346" y="3251200"/>
                </a:lnTo>
                <a:lnTo>
                  <a:pt x="0" y="3302000"/>
                </a:lnTo>
                <a:lnTo>
                  <a:pt x="392" y="3352800"/>
                </a:lnTo>
                <a:lnTo>
                  <a:pt x="1565" y="3403600"/>
                </a:lnTo>
                <a:lnTo>
                  <a:pt x="3512" y="3454400"/>
                </a:lnTo>
                <a:lnTo>
                  <a:pt x="6229" y="3505200"/>
                </a:lnTo>
                <a:lnTo>
                  <a:pt x="9710" y="3556000"/>
                </a:lnTo>
                <a:lnTo>
                  <a:pt x="13949" y="3606800"/>
                </a:lnTo>
                <a:lnTo>
                  <a:pt x="18940" y="3657600"/>
                </a:lnTo>
                <a:lnTo>
                  <a:pt x="24677" y="3708400"/>
                </a:lnTo>
                <a:lnTo>
                  <a:pt x="31156" y="3759200"/>
                </a:lnTo>
                <a:lnTo>
                  <a:pt x="38369" y="3810000"/>
                </a:lnTo>
                <a:lnTo>
                  <a:pt x="46312" y="3848100"/>
                </a:lnTo>
                <a:lnTo>
                  <a:pt x="54979" y="3898900"/>
                </a:lnTo>
                <a:lnTo>
                  <a:pt x="64365" y="3949700"/>
                </a:lnTo>
                <a:lnTo>
                  <a:pt x="74463" y="4000500"/>
                </a:lnTo>
                <a:lnTo>
                  <a:pt x="85267" y="4051300"/>
                </a:lnTo>
                <a:lnTo>
                  <a:pt x="96773" y="4102100"/>
                </a:lnTo>
                <a:lnTo>
                  <a:pt x="108975" y="4140200"/>
                </a:lnTo>
                <a:lnTo>
                  <a:pt x="121866" y="4191000"/>
                </a:lnTo>
                <a:lnTo>
                  <a:pt x="135441" y="4241800"/>
                </a:lnTo>
                <a:lnTo>
                  <a:pt x="149695" y="4279900"/>
                </a:lnTo>
                <a:lnTo>
                  <a:pt x="164622" y="4330700"/>
                </a:lnTo>
                <a:lnTo>
                  <a:pt x="180216" y="4381500"/>
                </a:lnTo>
                <a:lnTo>
                  <a:pt x="196471" y="4419600"/>
                </a:lnTo>
                <a:lnTo>
                  <a:pt x="213382" y="4470400"/>
                </a:lnTo>
                <a:lnTo>
                  <a:pt x="230943" y="4521200"/>
                </a:lnTo>
                <a:lnTo>
                  <a:pt x="249149" y="4559300"/>
                </a:lnTo>
                <a:lnTo>
                  <a:pt x="267993" y="4610100"/>
                </a:lnTo>
                <a:lnTo>
                  <a:pt x="287471" y="4648200"/>
                </a:lnTo>
                <a:lnTo>
                  <a:pt x="307576" y="4699000"/>
                </a:lnTo>
                <a:lnTo>
                  <a:pt x="328303" y="4737100"/>
                </a:lnTo>
                <a:lnTo>
                  <a:pt x="349645" y="4775200"/>
                </a:lnTo>
                <a:lnTo>
                  <a:pt x="371599" y="4826000"/>
                </a:lnTo>
                <a:lnTo>
                  <a:pt x="394156" y="4864100"/>
                </a:lnTo>
                <a:lnTo>
                  <a:pt x="417313" y="4902200"/>
                </a:lnTo>
                <a:lnTo>
                  <a:pt x="441064" y="4953000"/>
                </a:lnTo>
                <a:lnTo>
                  <a:pt x="465402" y="4991100"/>
                </a:lnTo>
                <a:lnTo>
                  <a:pt x="490322" y="5029200"/>
                </a:lnTo>
                <a:lnTo>
                  <a:pt x="515818" y="5067300"/>
                </a:lnTo>
                <a:lnTo>
                  <a:pt x="541885" y="5118100"/>
                </a:lnTo>
                <a:lnTo>
                  <a:pt x="568517" y="5156200"/>
                </a:lnTo>
                <a:lnTo>
                  <a:pt x="595709" y="5194300"/>
                </a:lnTo>
                <a:lnTo>
                  <a:pt x="623454" y="5232400"/>
                </a:lnTo>
                <a:lnTo>
                  <a:pt x="651747" y="5270500"/>
                </a:lnTo>
                <a:lnTo>
                  <a:pt x="680582" y="5308600"/>
                </a:lnTo>
                <a:lnTo>
                  <a:pt x="709954" y="5346700"/>
                </a:lnTo>
                <a:lnTo>
                  <a:pt x="739857" y="5384800"/>
                </a:lnTo>
                <a:lnTo>
                  <a:pt x="770285" y="5422900"/>
                </a:lnTo>
                <a:lnTo>
                  <a:pt x="801233" y="5461000"/>
                </a:lnTo>
                <a:lnTo>
                  <a:pt x="832694" y="5486400"/>
                </a:lnTo>
                <a:lnTo>
                  <a:pt x="864664" y="5524500"/>
                </a:lnTo>
                <a:lnTo>
                  <a:pt x="897137" y="5562600"/>
                </a:lnTo>
                <a:lnTo>
                  <a:pt x="930106" y="5600700"/>
                </a:lnTo>
                <a:lnTo>
                  <a:pt x="963567" y="5626100"/>
                </a:lnTo>
                <a:lnTo>
                  <a:pt x="997513" y="5664200"/>
                </a:lnTo>
                <a:lnTo>
                  <a:pt x="1031939" y="5702300"/>
                </a:lnTo>
                <a:lnTo>
                  <a:pt x="1066840" y="5727700"/>
                </a:lnTo>
                <a:lnTo>
                  <a:pt x="1102208" y="5765800"/>
                </a:lnTo>
                <a:lnTo>
                  <a:pt x="1138040" y="5791200"/>
                </a:lnTo>
                <a:lnTo>
                  <a:pt x="1174329" y="5829300"/>
                </a:lnTo>
                <a:lnTo>
                  <a:pt x="1248256" y="5880100"/>
                </a:lnTo>
                <a:lnTo>
                  <a:pt x="1285882" y="5918200"/>
                </a:lnTo>
                <a:lnTo>
                  <a:pt x="1323943" y="5943600"/>
                </a:lnTo>
                <a:lnTo>
                  <a:pt x="1401345" y="5994400"/>
                </a:lnTo>
                <a:lnTo>
                  <a:pt x="1440676" y="6032500"/>
                </a:lnTo>
                <a:lnTo>
                  <a:pt x="1520566" y="6083300"/>
                </a:lnTo>
                <a:lnTo>
                  <a:pt x="1643390" y="6159500"/>
                </a:lnTo>
                <a:lnTo>
                  <a:pt x="1685106" y="6172200"/>
                </a:lnTo>
                <a:lnTo>
                  <a:pt x="1727200" y="6197600"/>
                </a:lnTo>
                <a:lnTo>
                  <a:pt x="1864421" y="6261100"/>
                </a:lnTo>
                <a:lnTo>
                  <a:pt x="4736276" y="6261100"/>
                </a:lnTo>
                <a:lnTo>
                  <a:pt x="4873498" y="6197600"/>
                </a:lnTo>
                <a:lnTo>
                  <a:pt x="4916473" y="6172200"/>
                </a:lnTo>
                <a:lnTo>
                  <a:pt x="4959054" y="6159500"/>
                </a:lnTo>
                <a:lnTo>
                  <a:pt x="5043010" y="6108700"/>
                </a:lnTo>
                <a:lnTo>
                  <a:pt x="5084372" y="6070600"/>
                </a:lnTo>
                <a:lnTo>
                  <a:pt x="5165832" y="6019800"/>
                </a:lnTo>
                <a:lnTo>
                  <a:pt x="5245567" y="5969000"/>
                </a:lnTo>
                <a:lnTo>
                  <a:pt x="5284771" y="5930900"/>
                </a:lnTo>
                <a:lnTo>
                  <a:pt x="5361823" y="5880100"/>
                </a:lnTo>
                <a:lnTo>
                  <a:pt x="5399658" y="5842000"/>
                </a:lnTo>
                <a:lnTo>
                  <a:pt x="5478780" y="5778500"/>
                </a:lnTo>
                <a:lnTo>
                  <a:pt x="5478780" y="825500"/>
                </a:lnTo>
                <a:lnTo>
                  <a:pt x="5399658" y="749300"/>
                </a:lnTo>
                <a:lnTo>
                  <a:pt x="5324343" y="698500"/>
                </a:lnTo>
                <a:lnTo>
                  <a:pt x="5286015" y="660400"/>
                </a:lnTo>
                <a:lnTo>
                  <a:pt x="5208050" y="609600"/>
                </a:lnTo>
                <a:lnTo>
                  <a:pt x="5128376" y="558800"/>
                </a:lnTo>
                <a:lnTo>
                  <a:pt x="5087913" y="520700"/>
                </a:lnTo>
                <a:lnTo>
                  <a:pt x="4964092" y="444500"/>
                </a:lnTo>
                <a:lnTo>
                  <a:pt x="4922026" y="431800"/>
                </a:lnTo>
                <a:lnTo>
                  <a:pt x="4793536" y="355600"/>
                </a:lnTo>
                <a:lnTo>
                  <a:pt x="4749961" y="330200"/>
                </a:lnTo>
                <a:lnTo>
                  <a:pt x="4706024" y="317500"/>
                </a:lnTo>
                <a:lnTo>
                  <a:pt x="4661729" y="292100"/>
                </a:lnTo>
                <a:lnTo>
                  <a:pt x="4617084" y="279400"/>
                </a:lnTo>
                <a:lnTo>
                  <a:pt x="4572093" y="254000"/>
                </a:lnTo>
                <a:lnTo>
                  <a:pt x="4526764" y="241300"/>
                </a:lnTo>
                <a:lnTo>
                  <a:pt x="4481100" y="215900"/>
                </a:lnTo>
                <a:lnTo>
                  <a:pt x="4388797" y="190500"/>
                </a:lnTo>
                <a:lnTo>
                  <a:pt x="4342168" y="165100"/>
                </a:lnTo>
                <a:lnTo>
                  <a:pt x="3909260" y="50800"/>
                </a:lnTo>
                <a:lnTo>
                  <a:pt x="3859794" y="50800"/>
                </a:lnTo>
                <a:lnTo>
                  <a:pt x="3810076" y="38100"/>
                </a:lnTo>
                <a:close/>
              </a:path>
              <a:path w="5478780" h="6261100">
                <a:moveTo>
                  <a:pt x="3709909" y="25400"/>
                </a:moveTo>
                <a:lnTo>
                  <a:pt x="2871974" y="25400"/>
                </a:lnTo>
                <a:lnTo>
                  <a:pt x="2825337" y="38100"/>
                </a:lnTo>
                <a:lnTo>
                  <a:pt x="3760112" y="38100"/>
                </a:lnTo>
                <a:lnTo>
                  <a:pt x="3709909" y="25400"/>
                </a:lnTo>
                <a:close/>
              </a:path>
              <a:path w="5478780" h="6261100">
                <a:moveTo>
                  <a:pt x="3608806" y="12700"/>
                </a:moveTo>
                <a:lnTo>
                  <a:pt x="2965858" y="12700"/>
                </a:lnTo>
                <a:lnTo>
                  <a:pt x="2918816" y="25400"/>
                </a:lnTo>
                <a:lnTo>
                  <a:pt x="3659472" y="25400"/>
                </a:lnTo>
                <a:lnTo>
                  <a:pt x="3608806" y="12700"/>
                </a:lnTo>
                <a:close/>
              </a:path>
              <a:path w="5478780" h="6261100">
                <a:moveTo>
                  <a:pt x="3455499" y="0"/>
                </a:moveTo>
                <a:lnTo>
                  <a:pt x="3108134" y="0"/>
                </a:lnTo>
                <a:lnTo>
                  <a:pt x="3060521" y="12700"/>
                </a:lnTo>
                <a:lnTo>
                  <a:pt x="3506814" y="12700"/>
                </a:lnTo>
                <a:lnTo>
                  <a:pt x="3455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7123" y="596896"/>
            <a:ext cx="5484876" cy="626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3052" y="774697"/>
            <a:ext cx="5298948" cy="6083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847" y="310895"/>
            <a:ext cx="3592067" cy="807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29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480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Bahnschrift SemiBold SemiConden</vt:lpstr>
      <vt:lpstr>Berlin Sans FB</vt:lpstr>
      <vt:lpstr>Calibri</vt:lpstr>
      <vt:lpstr>Calibri Light</vt:lpstr>
      <vt:lpstr>Engravers MT</vt:lpstr>
      <vt:lpstr>Times New Roman</vt:lpstr>
      <vt:lpstr>Office Theme</vt:lpstr>
      <vt:lpstr>PowerPoint Presentation</vt:lpstr>
      <vt:lpstr>PowerPoint Presentation</vt:lpstr>
      <vt:lpstr>PowerPoint Presentation</vt:lpstr>
      <vt:lpstr>RUMAH BELAJAR   http://belajar.kemdikbud.go.id/Dashboard/</vt:lpstr>
      <vt:lpstr>FITUR UTAMA</vt:lpstr>
      <vt:lpstr>PowerPoint Presentation</vt:lpstr>
      <vt:lpstr>FITUR PENDUKUNG </vt:lpstr>
      <vt:lpstr>SUMBER BELAJAR</vt:lpstr>
      <vt:lpstr>PowerPoint Presentation</vt:lpstr>
      <vt:lpstr>PowerPoint Presentation</vt:lpstr>
      <vt:lpstr>2 | Tambah Konten</vt:lpstr>
      <vt:lpstr>Konten Kurikulum</vt:lpstr>
      <vt:lpstr>Halaman Konten Saya</vt:lpstr>
      <vt:lpstr>1. Gagal mengunggah konten (file) ?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</cp:revision>
  <dcterms:created xsi:type="dcterms:W3CDTF">2019-12-10T06:37:35Z</dcterms:created>
  <dcterms:modified xsi:type="dcterms:W3CDTF">2019-12-29T23:24:07Z</dcterms:modified>
</cp:coreProperties>
</file>